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1"/>
  </p:notesMasterIdLst>
  <p:sldIdLst>
    <p:sldId id="256" r:id="rId2"/>
    <p:sldId id="260" r:id="rId3"/>
    <p:sldId id="371" r:id="rId4"/>
    <p:sldId id="370" r:id="rId5"/>
    <p:sldId id="276" r:id="rId6"/>
    <p:sldId id="364" r:id="rId7"/>
    <p:sldId id="277" r:id="rId8"/>
    <p:sldId id="365" r:id="rId9"/>
    <p:sldId id="366" r:id="rId10"/>
    <p:sldId id="367" r:id="rId11"/>
    <p:sldId id="368" r:id="rId12"/>
    <p:sldId id="369" r:id="rId13"/>
    <p:sldId id="373" r:id="rId14"/>
    <p:sldId id="372"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Oswald" panose="020B0604020202020204" charset="0"/>
      <p:regular r:id="rId57"/>
      <p:bold r:id="rId58"/>
    </p:embeddedFont>
    <p:embeddedFont>
      <p:font typeface="Source Sans Pro" panose="020B05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365"/>
            <p14:sldId id="366"/>
            <p14:sldId id="367"/>
            <p14:sldId id="368"/>
            <p14:sldId id="369"/>
            <p14:sldId id="3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1011" autoAdjust="0"/>
  </p:normalViewPr>
  <p:slideViewPr>
    <p:cSldViewPr snapToGrid="0">
      <p:cViewPr varScale="1">
        <p:scale>
          <a:sx n="115" d="100"/>
          <a:sy n="115" d="100"/>
        </p:scale>
        <p:origin x="317"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ndar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can make such charts with R's </a:t>
            </a:r>
            <a:r>
              <a:rPr lang="en-US" dirty="0" err="1"/>
              <a:t>termplot</a:t>
            </a:r>
            <a:r>
              <a:rPr lang="en-US" dirty="0"/>
              <a:t> function.</a:t>
            </a:r>
          </a:p>
          <a:p>
            <a:pPr marL="139700" indent="0">
              <a:buNone/>
            </a:pPr>
            <a:endParaRPr lang="en-US" dirty="0"/>
          </a:p>
          <a:p>
            <a:pPr marL="139700" indent="0">
              <a:buNone/>
            </a:pPr>
            <a:r>
              <a:rPr lang="en-US" dirty="0"/>
              <a:t>This function additionally takes the regression hyperplane's projection to the $x </a:t>
            </a:r>
            <a:r>
              <a:rPr lang="en-US" dirty="0" err="1"/>
              <a:t>i</a:t>
            </a:r>
            <a:r>
              <a:rPr lang="en-US" dirty="0"/>
              <a:t>$ versus $y$ plane.</a:t>
            </a:r>
          </a:p>
          <a:p>
            <a:pPr marL="139700" indent="0">
              <a:buNone/>
            </a:pPr>
            <a:r>
              <a:rPr lang="en-US" dirty="0"/>
              <a:t>The slope of the line is the coefficient of $</a:t>
            </a:r>
            <a:r>
              <a:rPr lang="en-US" dirty="0" err="1"/>
              <a:t>x_i</a:t>
            </a:r>
            <a:r>
              <a:rPr lang="en-US" dirty="0"/>
              <a:t>$ in the original linear model.</a:t>
            </a:r>
          </a:p>
          <a:p>
            <a:pPr marL="139700" indent="0">
              <a:buNone/>
            </a:pPr>
            <a:endParaRPr lang="en-US" dirty="0"/>
          </a:p>
          <a:p>
            <a:pPr marL="139700" indent="0">
              <a:buNone/>
            </a:pPr>
            <a:r>
              <a:rPr lang="en-US" dirty="0"/>
              <a:t>Furthermore, it gives the plot a smooth contour.</a:t>
            </a:r>
          </a:p>
          <a:p>
            <a:pPr marL="139700" indent="0">
              <a:buNone/>
            </a:pPr>
            <a:r>
              <a:rPr lang="en-US" dirty="0"/>
              <a:t>This allows us to determine whether the $x </a:t>
            </a:r>
            <a:r>
              <a:rPr lang="en-US" dirty="0" err="1"/>
              <a:t>i</a:t>
            </a:r>
            <a:r>
              <a:rPr lang="en-US" dirty="0"/>
              <a:t>$ has any non-linear relationships. </a:t>
            </a:r>
          </a:p>
        </p:txBody>
      </p:sp>
    </p:spTree>
    <p:extLst>
      <p:ext uri="{BB962C8B-B14F-4D97-AF65-F5344CB8AC3E}">
        <p14:creationId xmlns:p14="http://schemas.microsoft.com/office/powerpoint/2010/main" val="150868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01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86075" y="2656550"/>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
        <p:nvSpPr>
          <p:cNvPr id="3" name="TextBox 2">
            <a:extLst>
              <a:ext uri="{FF2B5EF4-FFF2-40B4-BE49-F238E27FC236}">
                <a16:creationId xmlns:a16="http://schemas.microsoft.com/office/drawing/2014/main" id="{9E903DDD-F40A-459E-8069-9EAD050323E2}"/>
              </a:ext>
            </a:extLst>
          </p:cNvPr>
          <p:cNvSpPr txBox="1"/>
          <p:nvPr/>
        </p:nvSpPr>
        <p:spPr>
          <a:xfrm>
            <a:off x="2289543" y="3725973"/>
            <a:ext cx="6206831" cy="954107"/>
          </a:xfrm>
          <a:prstGeom prst="rect">
            <a:avLst/>
          </a:prstGeom>
          <a:noFill/>
        </p:spPr>
        <p:txBody>
          <a:bodyPr wrap="square" rtlCol="0">
            <a:spAutoFit/>
          </a:bodyPr>
          <a:lstStyle/>
          <a:p>
            <a:pPr algn="r"/>
            <a:r>
              <a:rPr lang="en-US" sz="2800" dirty="0">
                <a:ln w="0"/>
                <a:solidFill>
                  <a:schemeClr val="tx1"/>
                </a:solidFill>
                <a:effectLst>
                  <a:outerShdw blurRad="38100" dist="19050" dir="2700000" algn="tl" rotWithShape="0">
                    <a:schemeClr val="dk1">
                      <a:alpha val="40000"/>
                    </a:schemeClr>
                  </a:outerShdw>
                </a:effectLst>
                <a:latin typeface="Oswald"/>
                <a:sym typeface="Oswald"/>
              </a:rPr>
              <a:t>Is there an Economic Case for Energy-Efficient Dwellings in the UK Private Rental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1736543089"/>
                  </p:ext>
                </p:extLst>
              </p:nvPr>
            </p:nvGraphicFramePr>
            <p:xfrm>
              <a:off x="2669962" y="652853"/>
              <a:ext cx="3755255" cy="3821493"/>
            </p:xfrm>
            <a:graphic>
              <a:graphicData uri="http://schemas.microsoft.com/office/drawing/2017/model3d">
                <am3d:model3d r:embed="rId3">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4"/>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3896415388"/>
                  </p:ext>
                </p:extLst>
              </p:nvPr>
            </p:nvGraphicFramePr>
            <p:xfrm>
              <a:off x="2846221" y="1009048"/>
              <a:ext cx="1878556" cy="2845752"/>
            </p:xfrm>
            <a:graphic>
              <a:graphicData uri="http://schemas.microsoft.com/office/drawing/2017/model3d">
                <am3d:model3d r:embed="rId5">
                  <am3d:spPr>
                    <a:xfrm>
                      <a:off x="0" y="0"/>
                      <a:ext cx="1878556" cy="284575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6"/>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6"/>
              <a:stretch>
                <a:fillRect/>
              </a:stretch>
            </p:blipFill>
            <p:spPr>
              <a:xfrm>
                <a:off x="2846221" y="1009048"/>
                <a:ext cx="1878556" cy="2845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2816663546"/>
                  </p:ext>
                </p:extLst>
              </p:nvPr>
            </p:nvGraphicFramePr>
            <p:xfrm>
              <a:off x="3131289" y="3184878"/>
              <a:ext cx="3521178" cy="551132"/>
            </p:xfrm>
            <a:graphic>
              <a:graphicData uri="http://schemas.microsoft.com/office/drawing/2017/model3d">
                <am3d:model3d r:embed="rId5">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7"/>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7"/>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a:xfrm>
            <a:off x="1047750" y="223000"/>
            <a:ext cx="6996600" cy="715800"/>
          </a:xfrm>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a:xfrm>
            <a:off x="8556775" y="4415075"/>
            <a:ext cx="548700" cy="317400"/>
          </a:xfrm>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155937"/>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529594"/>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6173970" y="3095113"/>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a:xfrm>
            <a:off x="1019396" y="364767"/>
            <a:ext cx="7299801" cy="715800"/>
          </a:xfrm>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19397" y="1270816"/>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a:xfrm>
            <a:off x="8528422" y="4556842"/>
            <a:ext cx="548700" cy="317400"/>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25" y="17680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dirty="0">
                <a:solidFill>
                  <a:srgbClr val="202122"/>
                </a:solidFill>
                <a:latin typeface="+mn-lt"/>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98761317"/>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mc:Choice xmlns:a14="http://schemas.microsoft.com/office/drawing/2010/main"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sz="1800" dirty="0"/>
                  <a:t>Suppose we would like to predict variable </a:t>
                </a:r>
                <a14:m>
                  <m:oMath xmlns:m="http://schemas.openxmlformats.org/officeDocument/2006/math">
                    <m:r>
                      <a:rPr lang="en-US" sz="1800" i="1">
                        <a:latin typeface="Cambria Math" panose="02040503050406030204" pitchFamily="18" charset="0"/>
                      </a:rPr>
                      <m:t>𝑦</m:t>
                    </m:r>
                  </m:oMath>
                </a14:m>
                <a:r>
                  <a:rPr lang="en-US" sz="1800" dirty="0"/>
                  <a:t> using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𝑘</m:t>
                        </m:r>
                      </m:sub>
                    </m:sSub>
                  </m:oMath>
                </a14:m>
                <a:r>
                  <a:rPr lang="en-US" sz="1800"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𝑖𝑘</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𝐱</m:t>
                          </m:r>
                        </m:e>
                        <m:sub>
                          <m:r>
                            <a:rPr lang="en-US" sz="1800" b="1" i="1">
                              <a:latin typeface="Cambria Math" panose="02040503050406030204" pitchFamily="18" charset="0"/>
                            </a:rPr>
                            <m:t>𝐢</m:t>
                          </m:r>
                        </m:sub>
                        <m:sup>
                          <m:r>
                            <a:rPr lang="en-US" sz="1800" b="1" i="1">
                              <a:latin typeface="Cambria Math" panose="02040503050406030204" pitchFamily="18" charset="0"/>
                            </a:rPr>
                            <m:t>𝐓</m:t>
                          </m:r>
                        </m:sup>
                      </m:sSubSup>
                      <m:r>
                        <a:rPr lang="en-US" sz="1800" b="1" i="1">
                          <a:latin typeface="Cambria Math" panose="02040503050406030204" pitchFamily="18" charset="0"/>
                        </a:rPr>
                        <m:t>𝛃</m:t>
                      </m:r>
                      <m:r>
                        <a:rPr lang="en-US" sz="1800" b="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=1,2,…,</m:t>
                      </m:r>
                      <m:r>
                        <a:rPr lang="en-US" sz="1800" i="1">
                          <a:latin typeface="Cambria Math" panose="02040503050406030204" pitchFamily="18" charset="0"/>
                        </a:rPr>
                        <m:t>𝑛</m:t>
                      </m:r>
                      <m:r>
                        <a:rPr lang="en-US" sz="1800" i="1">
                          <a:latin typeface="Cambria Math" panose="02040503050406030204" pitchFamily="18" charset="0"/>
                        </a:rPr>
                        <m:t>)</m:t>
                      </m:r>
                    </m:oMath>
                  </m:oMathPara>
                </a14:m>
                <a:endParaRPr lang="en-US" sz="1800" dirty="0"/>
              </a:p>
              <a:p>
                <a:r>
                  <a:rPr lang="en-US" sz="1800" dirty="0"/>
                  <a:t>Write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i="1">
                                      <a:latin typeface="Cambria Math" panose="02040503050406030204" pitchFamily="18" charset="0"/>
                                    </a:rPr>
                                    <m:t>𝑘</m:t>
                                  </m:r>
                                </m:sub>
                              </m:sSub>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r>
                                    <a:rPr lang="en-US" sz="1800" i="1">
                                      <a:latin typeface="Cambria Math" panose="02040503050406030204" pitchFamily="18" charset="0"/>
                                    </a:rPr>
                                    <m:t>𝑘</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i="1">
                                      <a:latin typeface="Cambria Math" panose="02040503050406030204" pitchFamily="18" charset="0"/>
                                    </a:rPr>
                                    <m:t>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𝑛𝑘</m:t>
                                  </m:r>
                                </m:sub>
                              </m:sSub>
                            </m:e>
                          </m:mr>
                        </m:m>
                      </m:e>
                    </m:d>
                    <m:r>
                      <a:rPr lang="en-US" sz="1800" i="1">
                        <a:latin typeface="Cambria Math" panose="02040503050406030204" pitchFamily="18" charset="0"/>
                      </a:rPr>
                      <m:t>,</m:t>
                    </m:r>
                    <m:r>
                      <a:rPr lang="en-US" sz="1800" i="1">
                        <a:latin typeface="Cambria Math" panose="02040503050406030204" pitchFamily="18" charset="0"/>
                      </a:rPr>
                      <m:t>𝑌</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𝑛</m:t>
                                </m:r>
                              </m:sub>
                            </m:sSub>
                          </m:e>
                        </m:eqArr>
                      </m:e>
                    </m:d>
                  </m:oMath>
                </a14:m>
                <a:r>
                  <a:rPr lang="en-US" sz="1800" dirty="0"/>
                  <a:t> and </a:t>
                </a:r>
                <a14:m>
                  <m:oMath xmlns:m="http://schemas.openxmlformats.org/officeDocument/2006/math">
                    <m:r>
                      <a:rPr lang="en-US" sz="1800" b="1" i="1">
                        <a:latin typeface="Cambria Math" panose="02040503050406030204" pitchFamily="18" charset="0"/>
                      </a:rPr>
                      <m:t>𝐞</m:t>
                    </m:r>
                    <m:r>
                      <a:rPr lang="en-US" sz="1800" b="1">
                        <a:latin typeface="Cambria Math" panose="02040503050406030204" pitchFamily="18" charset="0"/>
                      </a:rPr>
                      <m:t>=</m:t>
                    </m:r>
                    <m:d>
                      <m:dPr>
                        <m:begChr m:val="["/>
                        <m:endChr m:val="]"/>
                        <m:ctrlPr>
                          <a:rPr lang="en-US" sz="1800" b="1" i="1">
                            <a:latin typeface="Cambria Math" panose="02040503050406030204" pitchFamily="18" charset="0"/>
                          </a:rPr>
                        </m:ctrlPr>
                      </m:dPr>
                      <m:e>
                        <m:eqArr>
                          <m:eqArrPr>
                            <m:ctrlPr>
                              <a:rPr lang="en-US" sz="1800" b="1" i="1">
                                <a:latin typeface="Cambria Math" panose="02040503050406030204" pitchFamily="18" charset="0"/>
                              </a:rPr>
                            </m:ctrlPr>
                          </m:eqArrPr>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𝟏</m:t>
                                </m:r>
                              </m:sub>
                            </m:sSub>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𝟐</m:t>
                                </m:r>
                              </m:sub>
                            </m:sSub>
                          </m:e>
                          <m:e>
                            <m:r>
                              <a:rPr lang="en-US" sz="1800" b="1" i="1">
                                <a:latin typeface="Cambria Math" panose="02040503050406030204" pitchFamily="18" charset="0"/>
                              </a:rPr>
                              <m:t>⋮</m:t>
                            </m:r>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𝒏</m:t>
                                </m:r>
                              </m:sub>
                            </m:sSub>
                          </m:e>
                        </m:eqArr>
                      </m:e>
                    </m:d>
                  </m:oMath>
                </a14:m>
                <a:r>
                  <a:rPr lang="en-US" sz="1800" dirty="0"/>
                  <a:t>. </a:t>
                </a:r>
              </a:p>
              <a:p>
                <a:r>
                  <a:rPr lang="en-US"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pPr marL="101600" indent="0">
                  <a:buNone/>
                </a:pPr>
                <a:r>
                  <a:rPr lang="en-US" dirty="0"/>
                  <a:t>is to be fit to data, i.e.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𝒀</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𝜷</m:t>
                        </m:r>
                      </m:e>
                    </m:acc>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t> is called </a:t>
                </a:r>
                <a:r>
                  <a:rPr lang="en-US" b="1" dirty="0"/>
                  <a:t>residual</a:t>
                </a:r>
                <a:r>
                  <a:rPr lang="en-US" dirty="0"/>
                  <a:t> for </a:t>
                </a:r>
                <a14:m>
                  <m:oMath xmlns:m="http://schemas.openxmlformats.org/officeDocument/2006/math">
                    <m:r>
                      <a:rPr lang="en-US" i="1">
                        <a:latin typeface="Cambria Math" panose="02040503050406030204" pitchFamily="18" charset="0"/>
                      </a:rPr>
                      <m:t>𝑖</m:t>
                    </m:r>
                  </m:oMath>
                </a14:m>
                <a:r>
                  <a:rPr lang="en-US" dirty="0" err="1"/>
                  <a:t>th</a:t>
                </a:r>
                <a:r>
                  <a:rPr lang="en-US" dirty="0"/>
                  <a:t> observation.</a:t>
                </a:r>
              </a:p>
            </p:txBody>
          </p:sp>
        </mc:Choice>
        <mc:Fallback>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5491">
                                            <p:txEl>
                                              <p:pRg st="6" end="6"/>
                                            </p:txEl>
                                          </p:spTgt>
                                        </p:tgtEl>
                                        <p:attrNameLst>
                                          <p:attrName>style.visibility</p:attrName>
                                        </p:attrNameLst>
                                      </p:cBhvr>
                                      <p:to>
                                        <p:strVal val="visible"/>
                                      </p:to>
                                    </p:set>
                                    <p:animEffect transition="in" filter="fade">
                                      <p:cBhvr>
                                        <p:cTn id="37" dur="500"/>
                                        <p:tgtEl>
                                          <p:spTgt spid="575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0</m:t>
                        </m:r>
                      </m:sub>
                    </m:sSub>
                  </m:oMath>
                </a14:m>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1295</TotalTime>
  <Words>1550</Words>
  <Application>Microsoft Office PowerPoint</Application>
  <PresentationFormat>On-screen Show (16:9)</PresentationFormat>
  <Paragraphs>329</Paragraphs>
  <Slides>49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Oswald</vt:lpstr>
      <vt:lpstr>Arial</vt:lpstr>
      <vt:lpstr>Source Sans Pro</vt:lpstr>
      <vt:lpstr>Cambria Math</vt:lpstr>
      <vt:lpstr>Calibri</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Important terms</vt:lpstr>
      <vt:lpstr>R-squared</vt:lpstr>
      <vt:lpstr>Diagnostic plots</vt:lpstr>
      <vt:lpstr>Influential points: Leverage</vt:lpstr>
      <vt:lpstr>Influential points: Cook’s distance</vt:lpstr>
      <vt:lpstr>PowerPoint Presentation</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Aprameya Girish Hebbar</cp:lastModifiedBy>
  <cp:revision>54</cp:revision>
  <dcterms:modified xsi:type="dcterms:W3CDTF">2021-12-12T06:02:11Z</dcterms:modified>
</cp:coreProperties>
</file>